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36"/>
  </p:notesMasterIdLst>
  <p:sldIdLst>
    <p:sldId id="1117" r:id="rId8"/>
    <p:sldId id="1116" r:id="rId9"/>
    <p:sldId id="1405" r:id="rId10"/>
    <p:sldId id="1492" r:id="rId11"/>
    <p:sldId id="1493" r:id="rId12"/>
    <p:sldId id="1427" r:id="rId13"/>
    <p:sldId id="1428" r:id="rId14"/>
    <p:sldId id="1406" r:id="rId15"/>
    <p:sldId id="1442" r:id="rId16"/>
    <p:sldId id="1443" r:id="rId17"/>
    <p:sldId id="1166" r:id="rId18"/>
    <p:sldId id="273" r:id="rId19"/>
    <p:sldId id="852" r:id="rId20"/>
    <p:sldId id="1358" r:id="rId21"/>
    <p:sldId id="854" r:id="rId22"/>
    <p:sldId id="1379" r:id="rId23"/>
    <p:sldId id="1397" r:id="rId24"/>
    <p:sldId id="1483" r:id="rId25"/>
    <p:sldId id="1398" r:id="rId26"/>
    <p:sldId id="1416" r:id="rId27"/>
    <p:sldId id="1357" r:id="rId28"/>
    <p:sldId id="1417" r:id="rId29"/>
    <p:sldId id="281" r:id="rId30"/>
    <p:sldId id="1494" r:id="rId31"/>
    <p:sldId id="1138" r:id="rId32"/>
    <p:sldId id="1157" r:id="rId33"/>
    <p:sldId id="1418" r:id="rId34"/>
    <p:sldId id="1490" r:id="rId35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405"/>
            <p14:sldId id="1492"/>
            <p14:sldId id="1493"/>
            <p14:sldId id="1427"/>
            <p14:sldId id="1428"/>
            <p14:sldId id="1406"/>
            <p14:sldId id="1442"/>
            <p14:sldId id="1443"/>
            <p14:sldId id="1166"/>
            <p14:sldId id="273"/>
            <p14:sldId id="852"/>
            <p14:sldId id="1358"/>
            <p14:sldId id="854"/>
            <p14:sldId id="1379"/>
            <p14:sldId id="1397"/>
            <p14:sldId id="1483"/>
            <p14:sldId id="1398"/>
            <p14:sldId id="1416"/>
            <p14:sldId id="1357"/>
            <p14:sldId id="1417"/>
            <p14:sldId id="281"/>
            <p14:sldId id="1494"/>
            <p14:sldId id="1138"/>
          </p14:sldIdLst>
        </p14:section>
        <p14:section name="Untitled Section" id="{0FC1FF40-E33B-44CD-9835-1E91CFBE0606}">
          <p14:sldIdLst>
            <p14:sldId id="1157"/>
            <p14:sldId id="1418"/>
            <p14:sldId id="14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0A47ED4B-144E-43D6-A86E-312379554FFD}"/>
    <pc:docChg chg="modSld">
      <pc:chgData name="Drgona, Jan" userId="8107277a-43fb-42e1-8aa0-684adf187181" providerId="ADAL" clId="{0A47ED4B-144E-43D6-A86E-312379554FFD}" dt="2022-09-27T10:39:52.982" v="0" actId="1076"/>
      <pc:docMkLst>
        <pc:docMk/>
      </pc:docMkLst>
      <pc:sldChg chg="modSp mod">
        <pc:chgData name="Drgona, Jan" userId="8107277a-43fb-42e1-8aa0-684adf187181" providerId="ADAL" clId="{0A47ED4B-144E-43D6-A86E-312379554FFD}" dt="2022-09-27T10:39:52.982" v="0" actId="1076"/>
        <pc:sldMkLst>
          <pc:docMk/>
          <pc:sldMk cId="1244961172" sldId="273"/>
        </pc:sldMkLst>
        <pc:grpChg chg="mod">
          <ac:chgData name="Drgona, Jan" userId="8107277a-43fb-42e1-8aa0-684adf187181" providerId="ADAL" clId="{0A47ED4B-144E-43D6-A86E-312379554FFD}" dt="2022-09-27T10:39:52.982" v="0" actId="1076"/>
          <ac:grpSpMkLst>
            <pc:docMk/>
            <pc:sldMk cId="1244961172" sldId="273"/>
            <ac:grpSpMk id="13" creationId="{56AB9838-D98D-43ED-B21C-07B5EAF1D533}"/>
          </ac:grpSpMkLst>
        </pc:grpChg>
      </pc:sldChg>
    </pc:docChg>
  </pc:docChgLst>
  <pc:docChgLst>
    <pc:chgData name="Drgona, Jan" userId="8107277a-43fb-42e1-8aa0-684adf187181" providerId="ADAL" clId="{3EBE7D7E-17D1-4F2C-8265-F6827C84CEC8}"/>
    <pc:docChg chg="modSld">
      <pc:chgData name="Drgona, Jan" userId="8107277a-43fb-42e1-8aa0-684adf187181" providerId="ADAL" clId="{3EBE7D7E-17D1-4F2C-8265-F6827C84CEC8}" dt="2022-08-09T20:41:20.066" v="18" actId="20577"/>
      <pc:docMkLst>
        <pc:docMk/>
      </pc:docMkLst>
      <pc:sldChg chg="modSp mod">
        <pc:chgData name="Drgona, Jan" userId="8107277a-43fb-42e1-8aa0-684adf187181" providerId="ADAL" clId="{3EBE7D7E-17D1-4F2C-8265-F6827C84CEC8}" dt="2022-08-09T20:41:20.066" v="18" actId="20577"/>
        <pc:sldMkLst>
          <pc:docMk/>
          <pc:sldMk cId="1152154647" sldId="1117"/>
        </pc:sldMkLst>
        <pc:spChg chg="mod">
          <ac:chgData name="Drgona, Jan" userId="8107277a-43fb-42e1-8aa0-684adf187181" providerId="ADAL" clId="{3EBE7D7E-17D1-4F2C-8265-F6827C84CEC8}" dt="2022-08-09T20:41:20.066" v="18" actId="20577"/>
          <ac:spMkLst>
            <pc:docMk/>
            <pc:sldMk cId="1152154647" sldId="1117"/>
            <ac:spMk id="13" creationId="{287B4DED-D644-4A84-BE35-448A62CEC1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9/27/2022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2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27,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27,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9/27/2022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September 27,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27,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9/27/2022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1.png"/><Relationship Id="rId4" Type="http://schemas.openxmlformats.org/officeDocument/2006/relationships/hyperlink" Target="https://arxiv.org/abs/2011.03699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gif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slim" TargetMode="External"/><Relationship Id="rId4" Type="http://schemas.openxmlformats.org/officeDocument/2006/relationships/hyperlink" Target="https://github.com/pnnl/neuromanc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tree/master/exampl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5.10728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hyperlink" Target="https://arxiv.org/abs/2205.1072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hyperlink" Target="https://github.com/pnnl/neuromanc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339" y="1810263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energy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9812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September 27,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515432"/>
            <a:ext cx="4313583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Shrirang Abhyankar, Ethan King, James Koch, Zhao Chen, Soumya Vasisht, Vikas Chandan, 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452265"/>
            <a:ext cx="420818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rPr>
              <a:t>Dealer </a:t>
            </a:r>
            <a:r>
              <a:rPr lang="en-US" sz="15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rPr>
              <a:t>talk at PARC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Parametric Programming: Computational Graphs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00" y="2976292"/>
            <a:ext cx="4032136" cy="3633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7652751" y="1678720"/>
            <a:ext cx="376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Parametric nonlinear programs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22380BAC-8248-84AB-35C8-EC827E11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6" y="1481559"/>
            <a:ext cx="5151534" cy="15084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81379-CDD7-3E38-B070-39127BBD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18" y="4682506"/>
            <a:ext cx="682568" cy="2510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C81313-D35E-4CC3-9202-DEEF59AC4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" t="4479" r="23301"/>
          <a:stretch/>
        </p:blipFill>
        <p:spPr>
          <a:xfrm>
            <a:off x="6346128" y="3385346"/>
            <a:ext cx="2941984" cy="284538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3727090-B13B-4536-BA40-5907DF1B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3" t="4479" r="23995"/>
          <a:stretch/>
        </p:blipFill>
        <p:spPr>
          <a:xfrm>
            <a:off x="9304262" y="3381781"/>
            <a:ext cx="2697234" cy="285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48CF9-C376-439B-843C-D7D05A49BEA7}"/>
              </a:ext>
            </a:extLst>
          </p:cNvPr>
          <p:cNvSpPr txBox="1"/>
          <p:nvPr/>
        </p:nvSpPr>
        <p:spPr>
          <a:xfrm>
            <a:off x="6874933" y="2318872"/>
            <a:ext cx="5381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Orders of magnitude faster online solution compared to online optimization solvers (IPOPT). </a:t>
            </a:r>
          </a:p>
        </p:txBody>
      </p:sp>
    </p:spTree>
    <p:extLst>
      <p:ext uri="{BB962C8B-B14F-4D97-AF65-F5344CB8AC3E}">
        <p14:creationId xmlns:p14="http://schemas.microsoft.com/office/powerpoint/2010/main" val="35880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1426B-BC7C-4930-AF1D-5C9B170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83D89-6068-4448-9C06-CC509541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State Space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8915F6-5347-4C29-82F8-E1635CA3C1E4}"/>
              </a:ext>
            </a:extLst>
          </p:cNvPr>
          <p:cNvSpPr/>
          <p:nvPr/>
        </p:nvSpPr>
        <p:spPr>
          <a:xfrm>
            <a:off x="1436209" y="1840226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22E6B9-16C5-4616-82A8-DB76CD67467F}"/>
              </a:ext>
            </a:extLst>
          </p:cNvPr>
          <p:cNvSpPr/>
          <p:nvPr/>
        </p:nvSpPr>
        <p:spPr>
          <a:xfrm>
            <a:off x="1645262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EC3702-E948-4BDB-BF44-465826C88C03}"/>
              </a:ext>
            </a:extLst>
          </p:cNvPr>
          <p:cNvSpPr/>
          <p:nvPr/>
        </p:nvSpPr>
        <p:spPr>
          <a:xfrm>
            <a:off x="1637311" y="263933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88C78F-9C53-489F-8979-459D5FF9C929}"/>
              </a:ext>
            </a:extLst>
          </p:cNvPr>
          <p:cNvSpPr/>
          <p:nvPr/>
        </p:nvSpPr>
        <p:spPr>
          <a:xfrm>
            <a:off x="3017588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1CA543-E8CF-47BA-8325-3593F38FE31D}"/>
              </a:ext>
            </a:extLst>
          </p:cNvPr>
          <p:cNvSpPr/>
          <p:nvPr/>
        </p:nvSpPr>
        <p:spPr>
          <a:xfrm>
            <a:off x="2490417" y="2133391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4F31C-54CD-485C-9266-EC4377765FD2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flipH="1" flipV="1">
            <a:off x="2623272" y="1840226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BAF9C-F69B-4B4A-9F04-967D0A1E9A6C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243929" y="2254649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530C-EC2F-458F-B0E8-AC22E8C0EB9B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2760762" y="2254649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BE87A11-42A8-42AD-82D9-5DE0D2527D65}"/>
              </a:ext>
            </a:extLst>
          </p:cNvPr>
          <p:cNvCxnSpPr>
            <a:stCxn id="7" idx="3"/>
            <a:endCxn id="9" idx="4"/>
          </p:cNvCxnSpPr>
          <p:nvPr/>
        </p:nvCxnSpPr>
        <p:spPr>
          <a:xfrm flipV="1">
            <a:off x="2235978" y="2375906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CBC4E73-A282-4623-ADCF-75042985734C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 flipV="1">
            <a:off x="1926538" y="1558949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9DF0A-8098-495D-86BE-D0071359D42F}"/>
              </a:ext>
            </a:extLst>
          </p:cNvPr>
          <p:cNvCxnSpPr>
            <a:cxnSpLocks/>
          </p:cNvCxnSpPr>
          <p:nvPr/>
        </p:nvCxnSpPr>
        <p:spPr>
          <a:xfrm>
            <a:off x="1194354" y="227187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263E41-F2C2-4767-9246-617B0A24D1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16255" y="2254648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5FED16-1323-45B8-9850-4C86F048D7FE}"/>
              </a:ext>
            </a:extLst>
          </p:cNvPr>
          <p:cNvSpPr txBox="1"/>
          <p:nvPr/>
        </p:nvSpPr>
        <p:spPr>
          <a:xfrm>
            <a:off x="2699484" y="2818073"/>
            <a:ext cx="1319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A0D241-5569-41F5-BD19-308339701677}"/>
              </a:ext>
            </a:extLst>
          </p:cNvPr>
          <p:cNvSpPr/>
          <p:nvPr/>
        </p:nvSpPr>
        <p:spPr>
          <a:xfrm>
            <a:off x="5278016" y="1857453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A1AACA-863F-4489-8B9F-6E147243E797}"/>
              </a:ext>
            </a:extLst>
          </p:cNvPr>
          <p:cNvSpPr/>
          <p:nvPr/>
        </p:nvSpPr>
        <p:spPr>
          <a:xfrm>
            <a:off x="5487069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AA6AAB-B722-40B4-828D-32C8FEB93A2D}"/>
              </a:ext>
            </a:extLst>
          </p:cNvPr>
          <p:cNvSpPr/>
          <p:nvPr/>
        </p:nvSpPr>
        <p:spPr>
          <a:xfrm>
            <a:off x="5479118" y="2656562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9A17E8-09B9-4DC9-9D50-077D4B512604}"/>
              </a:ext>
            </a:extLst>
          </p:cNvPr>
          <p:cNvSpPr/>
          <p:nvPr/>
        </p:nvSpPr>
        <p:spPr>
          <a:xfrm>
            <a:off x="6859395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4FED2-C3C3-4A38-BA55-CE9C039F9157}"/>
              </a:ext>
            </a:extLst>
          </p:cNvPr>
          <p:cNvSpPr/>
          <p:nvPr/>
        </p:nvSpPr>
        <p:spPr>
          <a:xfrm>
            <a:off x="6332224" y="2150618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8D415-1EFC-4C0B-A6B9-CD6DBE567B94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flipH="1" flipV="1">
            <a:off x="6465079" y="1857453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C540AC-2800-4CA9-A55F-BAF6B9C9272A}"/>
              </a:ext>
            </a:extLst>
          </p:cNvPr>
          <p:cNvCxnSpPr>
            <a:stCxn id="19" idx="3"/>
            <a:endCxn id="22" idx="2"/>
          </p:cNvCxnSpPr>
          <p:nvPr/>
        </p:nvCxnSpPr>
        <p:spPr>
          <a:xfrm flipV="1">
            <a:off x="6085736" y="2271876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931876-E426-4C9F-A407-92F48860FB49}"/>
              </a:ext>
            </a:extLst>
          </p:cNvPr>
          <p:cNvCxnSpPr>
            <a:cxnSpLocks/>
            <a:stCxn id="22" idx="6"/>
            <a:endCxn id="21" idx="1"/>
          </p:cNvCxnSpPr>
          <p:nvPr/>
        </p:nvCxnSpPr>
        <p:spPr>
          <a:xfrm>
            <a:off x="6602569" y="2271876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60A6826-EC5A-4931-8880-DAD50DAA1BD5}"/>
              </a:ext>
            </a:extLst>
          </p:cNvPr>
          <p:cNvCxnSpPr>
            <a:stCxn id="20" idx="3"/>
            <a:endCxn id="22" idx="4"/>
          </p:cNvCxnSpPr>
          <p:nvPr/>
        </p:nvCxnSpPr>
        <p:spPr>
          <a:xfrm flipV="1">
            <a:off x="6077785" y="2393133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2FA8151-947D-440C-B03A-B4E4586C82AB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16200000" flipH="1" flipV="1">
            <a:off x="5768345" y="1576176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EDC432-EC46-499B-AF3E-9E90C1F9C9A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28211" y="2925553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04DFF-585D-453C-98D3-BE201389846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458062" y="2271875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A9C03-99DF-4D3E-97A1-91C637B22938}"/>
              </a:ext>
            </a:extLst>
          </p:cNvPr>
          <p:cNvSpPr txBox="1"/>
          <p:nvPr/>
        </p:nvSpPr>
        <p:spPr>
          <a:xfrm>
            <a:off x="6152532" y="2843788"/>
            <a:ext cx="162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6D712-6850-4B9A-976E-5BBA6DAAD71E}"/>
              </a:ext>
            </a:extLst>
          </p:cNvPr>
          <p:cNvSpPr/>
          <p:nvPr/>
        </p:nvSpPr>
        <p:spPr>
          <a:xfrm>
            <a:off x="5208772" y="3894529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FF2408-2A89-4CE0-BA52-1FA983A91F80}"/>
              </a:ext>
            </a:extLst>
          </p:cNvPr>
          <p:cNvSpPr/>
          <p:nvPr/>
        </p:nvSpPr>
        <p:spPr>
          <a:xfrm>
            <a:off x="5417825" y="404099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9DA8B8C-EEA8-4B14-8750-78FAF5B64441}"/>
              </a:ext>
            </a:extLst>
          </p:cNvPr>
          <p:cNvSpPr/>
          <p:nvPr/>
        </p:nvSpPr>
        <p:spPr>
          <a:xfrm>
            <a:off x="5409874" y="4693638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68F39DB-0C43-473F-BCA9-42925374F134}"/>
              </a:ext>
            </a:extLst>
          </p:cNvPr>
          <p:cNvSpPr/>
          <p:nvPr/>
        </p:nvSpPr>
        <p:spPr>
          <a:xfrm>
            <a:off x="6790151" y="4040995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004D81-2768-4E70-AD4C-3C45FFF3089F}"/>
              </a:ext>
            </a:extLst>
          </p:cNvPr>
          <p:cNvSpPr/>
          <p:nvPr/>
        </p:nvSpPr>
        <p:spPr>
          <a:xfrm>
            <a:off x="6262980" y="4187694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15FEB8-ACA9-41D7-94BC-D3D1919265AE}"/>
              </a:ext>
            </a:extLst>
          </p:cNvPr>
          <p:cNvCxnSpPr>
            <a:cxnSpLocks/>
            <a:stCxn id="35" idx="0"/>
            <a:endCxn id="31" idx="0"/>
          </p:cNvCxnSpPr>
          <p:nvPr/>
        </p:nvCxnSpPr>
        <p:spPr>
          <a:xfrm flipH="1" flipV="1">
            <a:off x="6395835" y="3894529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89DBDF-C03B-43A0-B601-643F4C1FFDF5}"/>
              </a:ext>
            </a:extLst>
          </p:cNvPr>
          <p:cNvCxnSpPr>
            <a:stCxn id="32" idx="3"/>
            <a:endCxn id="35" idx="2"/>
          </p:cNvCxnSpPr>
          <p:nvPr/>
        </p:nvCxnSpPr>
        <p:spPr>
          <a:xfrm flipV="1">
            <a:off x="6016492" y="4308952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A018C3-D22A-480B-B538-A6C12142D459}"/>
              </a:ext>
            </a:extLst>
          </p:cNvPr>
          <p:cNvCxnSpPr>
            <a:cxnSpLocks/>
            <a:stCxn id="35" idx="6"/>
            <a:endCxn id="34" idx="1"/>
          </p:cNvCxnSpPr>
          <p:nvPr/>
        </p:nvCxnSpPr>
        <p:spPr>
          <a:xfrm>
            <a:off x="6533325" y="4308952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67DA34AF-A711-4294-BE72-745F78901151}"/>
              </a:ext>
            </a:extLst>
          </p:cNvPr>
          <p:cNvCxnSpPr>
            <a:stCxn id="33" idx="3"/>
            <a:endCxn id="35" idx="4"/>
          </p:cNvCxnSpPr>
          <p:nvPr/>
        </p:nvCxnSpPr>
        <p:spPr>
          <a:xfrm flipV="1">
            <a:off x="6008541" y="4430209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5960B27-C2AF-4E65-BF4C-9A09D72B036E}"/>
              </a:ext>
            </a:extLst>
          </p:cNvPr>
          <p:cNvCxnSpPr>
            <a:cxnSpLocks/>
            <a:stCxn id="31" idx="0"/>
            <a:endCxn id="32" idx="1"/>
          </p:cNvCxnSpPr>
          <p:nvPr/>
        </p:nvCxnSpPr>
        <p:spPr>
          <a:xfrm rot="16200000" flipH="1" flipV="1">
            <a:off x="5699101" y="3613252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EC0CC6-7C59-4B19-9C99-0E16A5E7A4B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958967" y="4962629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FF9716-11A0-4651-A702-DC5B8F191294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388818" y="4308951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51A782-0863-400D-BF41-0441EF60287A}"/>
              </a:ext>
            </a:extLst>
          </p:cNvPr>
          <p:cNvSpPr txBox="1"/>
          <p:nvPr/>
        </p:nvSpPr>
        <p:spPr>
          <a:xfrm>
            <a:off x="6152532" y="4841257"/>
            <a:ext cx="15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Hammerstein-Weiner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019EB3-8D74-4626-A2A5-4FBFB2D2F9EC}"/>
              </a:ext>
            </a:extLst>
          </p:cNvPr>
          <p:cNvSpPr/>
          <p:nvPr/>
        </p:nvSpPr>
        <p:spPr>
          <a:xfrm>
            <a:off x="9002873" y="3903805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DAB208-4EB1-49EF-903B-507B4BF9C361}"/>
              </a:ext>
            </a:extLst>
          </p:cNvPr>
          <p:cNvSpPr/>
          <p:nvPr/>
        </p:nvSpPr>
        <p:spPr>
          <a:xfrm>
            <a:off x="9211926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3A0003-CBC1-42F0-B448-FAD137DE1BDF}"/>
              </a:ext>
            </a:extLst>
          </p:cNvPr>
          <p:cNvSpPr/>
          <p:nvPr/>
        </p:nvSpPr>
        <p:spPr>
          <a:xfrm>
            <a:off x="9203975" y="4702914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557B657-6DEF-418A-A3C2-A801170E4AD8}"/>
              </a:ext>
            </a:extLst>
          </p:cNvPr>
          <p:cNvSpPr/>
          <p:nvPr/>
        </p:nvSpPr>
        <p:spPr>
          <a:xfrm>
            <a:off x="10584252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9DD20-16DB-4438-B05C-43051298FDB7}"/>
              </a:ext>
            </a:extLst>
          </p:cNvPr>
          <p:cNvSpPr/>
          <p:nvPr/>
        </p:nvSpPr>
        <p:spPr>
          <a:xfrm>
            <a:off x="10057081" y="4196970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6AA09-AFB9-42C0-A580-7484ED3F5E9C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flipH="1" flipV="1">
            <a:off x="10189936" y="3903805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78761F-B2F4-4413-BFFF-637330F85235}"/>
              </a:ext>
            </a:extLst>
          </p:cNvPr>
          <p:cNvCxnSpPr>
            <a:stCxn id="45" idx="3"/>
            <a:endCxn id="48" idx="2"/>
          </p:cNvCxnSpPr>
          <p:nvPr/>
        </p:nvCxnSpPr>
        <p:spPr>
          <a:xfrm flipV="1">
            <a:off x="9810593" y="4318228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6A2B9-37FE-4A73-B712-77A3FD43EFC1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>
          <a:xfrm>
            <a:off x="10327426" y="4318228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8367EDF-417A-4060-AD95-89AD2E21CB24}"/>
              </a:ext>
            </a:extLst>
          </p:cNvPr>
          <p:cNvCxnSpPr>
            <a:stCxn id="46" idx="3"/>
            <a:endCxn id="48" idx="4"/>
          </p:cNvCxnSpPr>
          <p:nvPr/>
        </p:nvCxnSpPr>
        <p:spPr>
          <a:xfrm flipV="1">
            <a:off x="9802642" y="4439485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E2B5A58-DE9C-417A-9272-548F72ED8E5B}"/>
              </a:ext>
            </a:extLst>
          </p:cNvPr>
          <p:cNvCxnSpPr>
            <a:cxnSpLocks/>
            <a:stCxn id="44" idx="0"/>
            <a:endCxn id="45" idx="1"/>
          </p:cNvCxnSpPr>
          <p:nvPr/>
        </p:nvCxnSpPr>
        <p:spPr>
          <a:xfrm rot="16200000" flipH="1" flipV="1">
            <a:off x="9493202" y="3622528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B843A0-896F-410E-B3FF-16ABFABF2C4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53068" y="497190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54AA43-52C8-4816-9AA0-96A973719DA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1182919" y="4318227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4A9CA1-70FE-44AF-9157-627053A10DD6}"/>
              </a:ext>
            </a:extLst>
          </p:cNvPr>
          <p:cNvSpPr txBox="1"/>
          <p:nvPr/>
        </p:nvSpPr>
        <p:spPr>
          <a:xfrm>
            <a:off x="10125733" y="4756657"/>
            <a:ext cx="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Block-Nonlinear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B6105-BF6C-4FE0-BE21-2C419EA175B0}"/>
              </a:ext>
            </a:extLst>
          </p:cNvPr>
          <p:cNvSpPr/>
          <p:nvPr/>
        </p:nvSpPr>
        <p:spPr>
          <a:xfrm>
            <a:off x="1552498" y="3865654"/>
            <a:ext cx="2374126" cy="147157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FFE2D4D-D2E0-4B89-9795-CF912A32127E}"/>
              </a:ext>
            </a:extLst>
          </p:cNvPr>
          <p:cNvSpPr/>
          <p:nvPr/>
        </p:nvSpPr>
        <p:spPr>
          <a:xfrm>
            <a:off x="2081176" y="420525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xu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230D15-20D6-409B-88C0-C248E185EEB9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679843" y="4470909"/>
            <a:ext cx="337021" cy="33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2FE542D-D792-48B8-B6AA-44620CA4EFE4}"/>
              </a:ext>
            </a:extLst>
          </p:cNvPr>
          <p:cNvCxnSpPr>
            <a:cxnSpLocks/>
            <a:stCxn id="58" idx="0"/>
            <a:endCxn id="58" idx="1"/>
          </p:cNvCxnSpPr>
          <p:nvPr/>
        </p:nvCxnSpPr>
        <p:spPr>
          <a:xfrm rot="16200000" flipH="1" flipV="1">
            <a:off x="2096347" y="4190079"/>
            <a:ext cx="268991" cy="299334"/>
          </a:xfrm>
          <a:prstGeom prst="curvedConnector4">
            <a:avLst>
              <a:gd name="adj1" fmla="val -84984"/>
              <a:gd name="adj2" fmla="val 17637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91CCEA-C51D-4781-8E5D-F7BBBB7FC3FE}"/>
              </a:ext>
            </a:extLst>
          </p:cNvPr>
          <p:cNvCxnSpPr>
            <a:cxnSpLocks/>
          </p:cNvCxnSpPr>
          <p:nvPr/>
        </p:nvCxnSpPr>
        <p:spPr>
          <a:xfrm>
            <a:off x="1436209" y="4612423"/>
            <a:ext cx="64496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6DB91D1-234C-4535-8F82-BA19A9920C57}"/>
              </a:ext>
            </a:extLst>
          </p:cNvPr>
          <p:cNvCxnSpPr>
            <a:cxnSpLocks/>
          </p:cNvCxnSpPr>
          <p:nvPr/>
        </p:nvCxnSpPr>
        <p:spPr>
          <a:xfrm flipV="1">
            <a:off x="3615531" y="4466009"/>
            <a:ext cx="523591" cy="49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3D6C553-54F4-4846-82BE-DC0F3C6933F5}"/>
              </a:ext>
            </a:extLst>
          </p:cNvPr>
          <p:cNvSpPr txBox="1"/>
          <p:nvPr/>
        </p:nvSpPr>
        <p:spPr>
          <a:xfrm>
            <a:off x="1991471" y="4894322"/>
            <a:ext cx="187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Unstructured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2454B87-0C9B-4996-9924-33BA6AAA3C8B}"/>
              </a:ext>
            </a:extLst>
          </p:cNvPr>
          <p:cNvSpPr/>
          <p:nvPr/>
        </p:nvSpPr>
        <p:spPr>
          <a:xfrm>
            <a:off x="9176273" y="5668426"/>
            <a:ext cx="379409" cy="281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38AF16-21C0-45DB-9958-A622F67C73BF}"/>
              </a:ext>
            </a:extLst>
          </p:cNvPr>
          <p:cNvSpPr/>
          <p:nvPr/>
        </p:nvSpPr>
        <p:spPr>
          <a:xfrm>
            <a:off x="9176273" y="6096465"/>
            <a:ext cx="379409" cy="2834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5FADB-2C52-401B-9DA9-C16D31052CE2}"/>
              </a:ext>
            </a:extLst>
          </p:cNvPr>
          <p:cNvSpPr txBox="1"/>
          <p:nvPr/>
        </p:nvSpPr>
        <p:spPr>
          <a:xfrm>
            <a:off x="9575032" y="5624547"/>
            <a:ext cx="15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map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E5181-87F7-43A2-900E-78530FD26B5D}"/>
              </a:ext>
            </a:extLst>
          </p:cNvPr>
          <p:cNvSpPr txBox="1"/>
          <p:nvPr/>
        </p:nvSpPr>
        <p:spPr>
          <a:xfrm>
            <a:off x="9576950" y="6044529"/>
            <a:ext cx="17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map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FFAABC-D04F-46B8-B0E3-B7579F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29255" r="33363" b="62222"/>
          <a:stretch/>
        </p:blipFill>
        <p:spPr>
          <a:xfrm>
            <a:off x="1356968" y="5675659"/>
            <a:ext cx="2807588" cy="7854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88F3C5-3227-4B1A-8252-64ED1240C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74038" r="33363" b="17252"/>
          <a:stretch/>
        </p:blipFill>
        <p:spPr>
          <a:xfrm>
            <a:off x="4950161" y="5666066"/>
            <a:ext cx="2729011" cy="78025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64A86D40-0B20-4C67-A0DB-9445BBA40A22}"/>
              </a:ext>
            </a:extLst>
          </p:cNvPr>
          <p:cNvSpPr/>
          <p:nvPr/>
        </p:nvSpPr>
        <p:spPr>
          <a:xfrm>
            <a:off x="3802245" y="202871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D8F1B2-FC00-4107-BC96-BD869CAEF582}"/>
              </a:ext>
            </a:extLst>
          </p:cNvPr>
          <p:cNvSpPr/>
          <p:nvPr/>
        </p:nvSpPr>
        <p:spPr>
          <a:xfrm>
            <a:off x="633987" y="2047954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E1AA86-EFF6-4B75-9797-28A7EC27F370}"/>
              </a:ext>
            </a:extLst>
          </p:cNvPr>
          <p:cNvSpPr/>
          <p:nvPr/>
        </p:nvSpPr>
        <p:spPr>
          <a:xfrm>
            <a:off x="1239431" y="150766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7C0329-6430-44C2-92ED-D6345660887F}"/>
              </a:ext>
            </a:extLst>
          </p:cNvPr>
          <p:cNvSpPr/>
          <p:nvPr/>
        </p:nvSpPr>
        <p:spPr>
          <a:xfrm>
            <a:off x="648895" y="270959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A158D7-9DD6-4E21-9E92-F75F1AA64F52}"/>
              </a:ext>
            </a:extLst>
          </p:cNvPr>
          <p:cNvCxnSpPr>
            <a:cxnSpLocks/>
          </p:cNvCxnSpPr>
          <p:nvPr/>
        </p:nvCxnSpPr>
        <p:spPr>
          <a:xfrm>
            <a:off x="1203632" y="2934514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EBBF8E0-657D-47F3-8DF6-B7A10621BD82}"/>
              </a:ext>
            </a:extLst>
          </p:cNvPr>
          <p:cNvSpPr/>
          <p:nvPr/>
        </p:nvSpPr>
        <p:spPr>
          <a:xfrm>
            <a:off x="884205" y="4385400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BC13BD-3D34-48C4-81D2-E4E1474B93DD}"/>
              </a:ext>
            </a:extLst>
          </p:cNvPr>
          <p:cNvSpPr/>
          <p:nvPr/>
        </p:nvSpPr>
        <p:spPr>
          <a:xfrm>
            <a:off x="1649053" y="389547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427D21-A122-4605-9BAF-1873E503852F}"/>
              </a:ext>
            </a:extLst>
          </p:cNvPr>
          <p:cNvSpPr/>
          <p:nvPr/>
        </p:nvSpPr>
        <p:spPr>
          <a:xfrm>
            <a:off x="2433052" y="4089717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1EB3C-83E3-42E9-BF45-A576969E67CA}"/>
              </a:ext>
            </a:extLst>
          </p:cNvPr>
          <p:cNvSpPr/>
          <p:nvPr/>
        </p:nvSpPr>
        <p:spPr>
          <a:xfrm>
            <a:off x="2453511" y="185876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7BD81A-62FE-4684-A91B-32E9F87D2870}"/>
              </a:ext>
            </a:extLst>
          </p:cNvPr>
          <p:cNvSpPr/>
          <p:nvPr/>
        </p:nvSpPr>
        <p:spPr>
          <a:xfrm>
            <a:off x="3726714" y="4112458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E4074FC-F1FF-4743-9BCE-745ED5CE2C6F}"/>
              </a:ext>
            </a:extLst>
          </p:cNvPr>
          <p:cNvSpPr/>
          <p:nvPr/>
        </p:nvSpPr>
        <p:spPr>
          <a:xfrm>
            <a:off x="3020730" y="42218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28AE785-5089-40CC-BBFA-5B1039A2E0DB}"/>
              </a:ext>
            </a:extLst>
          </p:cNvPr>
          <p:cNvSpPr/>
          <p:nvPr/>
        </p:nvSpPr>
        <p:spPr>
          <a:xfrm>
            <a:off x="8993332" y="1876498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8F300C1-685E-4148-86F5-C7668111CFD2}"/>
              </a:ext>
            </a:extLst>
          </p:cNvPr>
          <p:cNvSpPr/>
          <p:nvPr/>
        </p:nvSpPr>
        <p:spPr>
          <a:xfrm>
            <a:off x="9848325" y="2032797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EC10C3F-0900-4468-A733-F55EB75EBBBA}"/>
              </a:ext>
            </a:extLst>
          </p:cNvPr>
          <p:cNvSpPr/>
          <p:nvPr/>
        </p:nvSpPr>
        <p:spPr>
          <a:xfrm>
            <a:off x="9064028" y="2029196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02A53C-CC0F-4C11-812D-2F649A6FCCD7}"/>
              </a:ext>
            </a:extLst>
          </p:cNvPr>
          <p:cNvSpPr/>
          <p:nvPr/>
        </p:nvSpPr>
        <p:spPr>
          <a:xfrm>
            <a:off x="10632623" y="2032797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2CA525-C709-4AA2-8251-4856B1439C8F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10446992" y="2301788"/>
            <a:ext cx="1856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8D004FAE-277F-49C7-8C75-477E0743F69D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 flipV="1">
            <a:off x="10020883" y="1916629"/>
            <a:ext cx="10608" cy="242944"/>
          </a:xfrm>
          <a:prstGeom prst="curvedConnector4">
            <a:avLst>
              <a:gd name="adj1" fmla="val -3452753"/>
              <a:gd name="adj2" fmla="val 166606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47D991-F098-4D15-B691-4F57A70E49AB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613121" y="2298187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63E95A2-568E-4733-AEFE-081B0212628A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1231290" y="2300754"/>
            <a:ext cx="341177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00D466A-29A2-4D25-9F48-219FDBE3AF60}"/>
              </a:ext>
            </a:extLst>
          </p:cNvPr>
          <p:cNvSpPr txBox="1"/>
          <p:nvPr/>
        </p:nvSpPr>
        <p:spPr>
          <a:xfrm>
            <a:off x="9679400" y="3053009"/>
            <a:ext cx="153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Koopman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EF4F9-65D1-499B-90D2-E75A73646A5C}"/>
              </a:ext>
            </a:extLst>
          </p:cNvPr>
          <p:cNvCxnSpPr>
            <a:cxnSpLocks/>
            <a:stCxn id="83" idx="3"/>
            <a:endCxn id="82" idx="1"/>
          </p:cNvCxnSpPr>
          <p:nvPr/>
        </p:nvCxnSpPr>
        <p:spPr>
          <a:xfrm>
            <a:off x="9662695" y="2298187"/>
            <a:ext cx="185630" cy="360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2BDEE6A-D3E9-4F00-81BD-D87A13ECC4B8}"/>
              </a:ext>
            </a:extLst>
          </p:cNvPr>
          <p:cNvSpPr txBox="1"/>
          <p:nvPr/>
        </p:nvSpPr>
        <p:spPr>
          <a:xfrm>
            <a:off x="9375778" y="2658683"/>
            <a:ext cx="1556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>
                <a:solidFill>
                  <a:schemeClr val="accent1">
                    <a:lumMod val="50000"/>
                  </a:schemeClr>
                </a:solidFill>
              </a:rPr>
              <a:t>u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US" i="1" baseline="-25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542811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Bottom-Up Approach:</a:t>
            </a:r>
            <a:br>
              <a:rPr lang="en-US" sz="2800" dirty="0"/>
            </a:br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5112670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 or spectral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34256"/>
            <a:ext cx="4636498" cy="186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660366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660366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985197" y="3165980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dirty="0">
                <a:hlinkClick r:id="rId10"/>
              </a:rPr>
              <a:t>https://github.com/pnnl/slim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59" y="1601226"/>
            <a:ext cx="7602741" cy="4397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074254" y="6200030"/>
            <a:ext cx="103545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Ján Drgona, et al., </a:t>
            </a:r>
            <a:r>
              <a:rPr lang="en-US" sz="1200" b="1" dirty="0"/>
              <a:t>Physics-constrained deep learning of multi-zone building thermal dynamics</a:t>
            </a:r>
            <a:r>
              <a:rPr lang="en-US" sz="1200" dirty="0"/>
              <a:t>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10886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74768"/>
          </a:xfrm>
        </p:spPr>
        <p:txBody>
          <a:bodyPr/>
          <a:lstStyle/>
          <a:p>
            <a:r>
              <a:rPr lang="en-US" dirty="0"/>
              <a:t>Open-loop Trajectories of Linear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F7C28E-D4B7-4902-92A9-C892CA0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03" y="983998"/>
            <a:ext cx="8538305" cy="55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88623"/>
          </a:xfrm>
        </p:spPr>
        <p:txBody>
          <a:bodyPr/>
          <a:lstStyle/>
          <a:p>
            <a:r>
              <a:rPr lang="en-US" dirty="0"/>
              <a:t>Open-loop Trajectories of </a:t>
            </a:r>
            <a:r>
              <a:rPr lang="en-US"/>
              <a:t>Neural Model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986E3C8-3981-4646-B4A1-7A6CC66D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49" y="1031933"/>
            <a:ext cx="8486138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81501" y="5601132"/>
            <a:ext cx="10432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2021,</a:t>
            </a:r>
            <a:endParaRPr lang="en-US" sz="1200" b="1" dirty="0"/>
          </a:p>
          <a:p>
            <a:r>
              <a:rPr lang="en-US" sz="1200" dirty="0">
                <a:hlinkClick r:id="rId3"/>
              </a:rPr>
              <a:t>https://arxiv.org/abs/2004.11184</a:t>
            </a:r>
            <a:r>
              <a:rPr lang="en-US" sz="1200" dirty="0"/>
              <a:t> </a:t>
            </a:r>
          </a:p>
          <a:p>
            <a:r>
              <a:rPr lang="en-US" sz="1200" dirty="0"/>
              <a:t>Jan Drgona, et al.,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, Journal of Process Control, 2022,</a:t>
            </a:r>
            <a:r>
              <a:rPr lang="en-US" sz="1200" b="1" dirty="0"/>
              <a:t> </a:t>
            </a:r>
            <a:r>
              <a:rPr lang="en-US" sz="1200" dirty="0">
                <a:hlinkClick r:id="rId4"/>
              </a:rPr>
              <a:t>https://arxiv.org/abs/2011.03699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293" y="2521186"/>
            <a:ext cx="7811784" cy="284491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091203" y="1822275"/>
            <a:ext cx="1075955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Constrained Model-based Policy Optimization for Parametric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5" y="1667182"/>
            <a:ext cx="8368579" cy="4794906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C1D44E7-8693-37E0-0055-4E7CC74D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42" y="1503553"/>
            <a:ext cx="3475080" cy="2401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1022742" y="4790748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3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Differentiate the computational graph to train the policies using state-of-the-art deep learning practice.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1" y="5496906"/>
            <a:ext cx="4780868" cy="10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 1: Systems Modeling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1" y="1714500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Objectives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Domain-agnostic software and algorithmic framework</a:t>
            </a:r>
          </a:p>
          <a:p>
            <a:pPr lvl="1"/>
            <a:r>
              <a:rPr lang="en-US" sz="1600" dirty="0"/>
              <a:t>Scientific computing enhanced by data science</a:t>
            </a:r>
          </a:p>
          <a:p>
            <a:pPr lvl="1"/>
            <a:r>
              <a:rPr lang="en-US" sz="1600" dirty="0"/>
              <a:t>Algorithmic speedups enhanced with HPC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Optimization, modeling and control of dynamical systems (ODE, PDE, DAE, Hybrid systems)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124084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5975328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281" r="7578" b="56293"/>
          <a:stretch/>
        </p:blipFill>
        <p:spPr>
          <a:xfrm>
            <a:off x="7918261" y="4215830"/>
            <a:ext cx="4121338" cy="15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39951" y="5841415"/>
            <a:ext cx="546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</a:t>
            </a:r>
            <a:r>
              <a:rPr lang="en-US" sz="1200" b="1" dirty="0"/>
              <a:t>, Learning Stochastic Parametric Differentiable Predictive Control Policies</a:t>
            </a:r>
            <a:r>
              <a:rPr lang="en-US" sz="1200" dirty="0"/>
              <a:t>, arXiv:2203.01447, to appear at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65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59" y="1883097"/>
            <a:ext cx="5293413" cy="388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"/>
          <a:stretch/>
        </p:blipFill>
        <p:spPr>
          <a:xfrm>
            <a:off x="2243201" y="3940863"/>
            <a:ext cx="3486075" cy="2698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Stochastic</a:t>
            </a:r>
          </a:p>
          <a:p>
            <a:r>
              <a:rPr lang="en-US" sz="1667"/>
              <a:t>formulation</a:t>
            </a: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Robustness </a:t>
            </a:r>
          </a:p>
          <a:p>
            <a:r>
              <a:rPr lang="en-US" sz="1667"/>
              <a:t>to state noise</a:t>
            </a:r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/>
              <a:t>Stochastic obstacle avoidance</a:t>
            </a:r>
          </a:p>
        </p:txBody>
      </p:sp>
      <p:sp>
        <p:nvSpPr>
          <p:cNvPr id="12" name="Speech Bubble: Rectangle with Corners Rounded 8">
            <a:extLst>
              <a:ext uri="{FF2B5EF4-FFF2-40B4-BE49-F238E27FC236}">
                <a16:creationId xmlns:a16="http://schemas.microsoft.com/office/drawing/2014/main" id="{6EC7F2B0-3142-1298-171A-289654A87D19}"/>
              </a:ext>
            </a:extLst>
          </p:cNvPr>
          <p:cNvSpPr/>
          <p:nvPr/>
        </p:nvSpPr>
        <p:spPr>
          <a:xfrm>
            <a:off x="4884760" y="2634232"/>
            <a:ext cx="1565735" cy="364404"/>
          </a:xfrm>
          <a:prstGeom prst="wedgeRoundRectCallout">
            <a:avLst>
              <a:gd name="adj1" fmla="val -49325"/>
              <a:gd name="adj2" fmla="val 73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6" name="Speech Bubble: Rectangle with Corners Rounded 10">
            <a:extLst>
              <a:ext uri="{FF2B5EF4-FFF2-40B4-BE49-F238E27FC236}">
                <a16:creationId xmlns:a16="http://schemas.microsoft.com/office/drawing/2014/main" id="{902A4D4E-EC35-0DCC-95B6-1C1E5E363CF2}"/>
              </a:ext>
            </a:extLst>
          </p:cNvPr>
          <p:cNvSpPr/>
          <p:nvPr/>
        </p:nvSpPr>
        <p:spPr>
          <a:xfrm>
            <a:off x="5038977" y="3548657"/>
            <a:ext cx="1565736" cy="364404"/>
          </a:xfrm>
          <a:prstGeom prst="wedgeRoundRectCallout">
            <a:avLst>
              <a:gd name="adj1" fmla="val -56514"/>
              <a:gd name="adj2" fmla="val -900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Uncertainties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6181534"/>
            <a:ext cx="4225785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</a:t>
            </a:r>
            <a:r>
              <a:rPr lang="en-US" sz="1200" b="1" dirty="0"/>
              <a:t>Deep Learning Explicit Differentiable Predictive Control Laws for Buildings</a:t>
            </a:r>
            <a:r>
              <a:rPr lang="en-US" sz="12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Domain-aware constraints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906220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899698" y="5922434"/>
            <a:ext cx="70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 King, </a:t>
            </a:r>
            <a:r>
              <a:rPr lang="en-US" sz="1200" dirty="0">
                <a:cs typeface="Arial"/>
              </a:rPr>
              <a:t>Ján Drgoňa, </a:t>
            </a:r>
            <a:r>
              <a:rPr lang="en-US" sz="1200" dirty="0"/>
              <a:t>Aaron Tuor, Shrirang Abhyankar, Craig Bakker, Arnab Bhattacharya, Draguna Vrabie, </a:t>
            </a:r>
            <a:r>
              <a:rPr lang="en-US" sz="1200" b="1" dirty="0"/>
              <a:t>Koopman-based Differentiable Predictive Control for the Dynamics-Aware Economic Dispatch Problem</a:t>
            </a:r>
            <a:r>
              <a:rPr lang="en-US" sz="1200" dirty="0"/>
              <a:t>, The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2" y="1611480"/>
            <a:ext cx="2572198" cy="339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1"/>
            <a:ext cx="5370903" cy="37437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6373681" y="5190172"/>
            <a:ext cx="5437319" cy="855733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333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333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789091"/>
            <a:ext cx="5354642" cy="757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Karol </a:t>
            </a:r>
            <a:r>
              <a:rPr lang="en-US" sz="1200" dirty="0" err="1"/>
              <a:t>Kis</a:t>
            </a:r>
            <a:r>
              <a:rPr lang="en-US" sz="1200" dirty="0"/>
              <a:t>, Aaron Tuor, Draguna Vrabie, Martin Klauco,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;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726813" cy="4215478"/>
          </a:xfrm>
        </p:spPr>
        <p:txBody>
          <a:bodyPr vert="horz" lIns="76200" tIns="38100" rIns="76200" bIns="38100" rtlCol="0" anchor="t">
            <a:normAutofit fontScale="92500" lnSpcReduction="10000"/>
          </a:bodyPr>
          <a:lstStyle/>
          <a:p>
            <a:r>
              <a:rPr lang="en-US" sz="2000" b="1" dirty="0" err="1">
                <a:latin typeface="Arial"/>
                <a:cs typeface="Arial"/>
              </a:rPr>
              <a:t>SciML</a:t>
            </a:r>
            <a:r>
              <a:rPr lang="en-US" sz="2000" b="1" dirty="0">
                <a:latin typeface="Arial"/>
                <a:cs typeface="Arial"/>
              </a:rPr>
              <a:t> Methods</a:t>
            </a: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Constrained optimization solvers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Graph neural networks (GNNs)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Uncertainty Quantification (UQ)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parametric constrained optimization problems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05" y="427166"/>
            <a:ext cx="5657473" cy="608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B260D-74A8-4554-B6A6-450FB78BF67E}"/>
              </a:ext>
            </a:extLst>
          </p:cNvPr>
          <p:cNvSpPr txBox="1"/>
          <p:nvPr/>
        </p:nvSpPr>
        <p:spPr>
          <a:xfrm>
            <a:off x="612057" y="584982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5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3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15A74-8360-4287-997F-F36C0D1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33ACB-46BE-454A-BE8E-24664CB5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NeuroMANCER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1252F-6093-42EE-9778-ED4E7768E6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6499" y="1524000"/>
            <a:ext cx="6567555" cy="468795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Python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Differentiable constrained optimization</a:t>
            </a:r>
          </a:p>
          <a:p>
            <a:pPr lvl="1"/>
            <a:r>
              <a:rPr lang="en-US" sz="1800" dirty="0"/>
              <a:t>Parametric nonlinear programs (</a:t>
            </a:r>
            <a:r>
              <a:rPr lang="en-US" sz="1800" dirty="0" err="1"/>
              <a:t>pNLP</a:t>
            </a:r>
            <a:r>
              <a:rPr lang="en-US" sz="1800" dirty="0"/>
              <a:t>)</a:t>
            </a:r>
          </a:p>
          <a:p>
            <a:r>
              <a:rPr lang="en-US" sz="1800" b="1" dirty="0"/>
              <a:t>Constrained machine learning </a:t>
            </a:r>
          </a:p>
          <a:p>
            <a:pPr lvl="1"/>
            <a:r>
              <a:rPr lang="en-US" sz="1800" dirty="0"/>
              <a:t>Classical deep learning (RNN, MLP, </a:t>
            </a:r>
            <a:r>
              <a:rPr lang="en-US" sz="1800" dirty="0" err="1"/>
              <a:t>ResNet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Graph neural nets (GNNs)</a:t>
            </a:r>
            <a:endParaRPr lang="en-US" sz="1800" b="1" dirty="0"/>
          </a:p>
          <a:p>
            <a:r>
              <a:rPr lang="en-US" sz="1800" b="1" dirty="0"/>
              <a:t>Physics-informed modeling of dynamic systems</a:t>
            </a:r>
          </a:p>
          <a:p>
            <a:pPr lvl="1"/>
            <a:r>
              <a:rPr lang="en-US" sz="1800" dirty="0"/>
              <a:t>Neural state space models (NSSM)</a:t>
            </a:r>
          </a:p>
          <a:p>
            <a:pPr lvl="1"/>
            <a:r>
              <a:rPr lang="en-US" sz="1800" dirty="0"/>
              <a:t>Neural ordinary differential equations (NODE)</a:t>
            </a:r>
          </a:p>
          <a:p>
            <a:r>
              <a:rPr lang="en-US" sz="1800" b="1" dirty="0"/>
              <a:t>Constrained control of dynamic systems</a:t>
            </a:r>
          </a:p>
          <a:p>
            <a:pPr lvl="1"/>
            <a:r>
              <a:rPr lang="en-US" sz="1800" dirty="0"/>
              <a:t>Differentiable predictive control (DPC)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EBD1C-1822-4849-A328-6F986CF3DB9C}"/>
              </a:ext>
            </a:extLst>
          </p:cNvPr>
          <p:cNvSpPr txBox="1"/>
          <p:nvPr/>
        </p:nvSpPr>
        <p:spPr>
          <a:xfrm>
            <a:off x="1206499" y="5949641"/>
            <a:ext cx="642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https://github.com/pnnl/neuromancer/tree/master/examples</a:t>
            </a:r>
            <a:r>
              <a:rPr lang="en-US"/>
              <a:t>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9838B157-AD30-4A23-B146-913D51FA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18" b="51569"/>
          <a:stretch/>
        </p:blipFill>
        <p:spPr>
          <a:xfrm>
            <a:off x="8191868" y="4236891"/>
            <a:ext cx="3349291" cy="241802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0330EDE-C826-4428-8413-D7C009627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7" t="4479" r="10910"/>
          <a:stretch/>
        </p:blipFill>
        <p:spPr>
          <a:xfrm>
            <a:off x="8328988" y="1448196"/>
            <a:ext cx="3255290" cy="27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ED19-75E4-0949-BCC7-CA6C54B1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B0A25-8152-C64A-A935-9C213967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6" y="2766218"/>
            <a:ext cx="5450774" cy="1853283"/>
          </a:xfrm>
        </p:spPr>
        <p:txBody>
          <a:bodyPr/>
          <a:lstStyle/>
          <a:p>
            <a:r>
              <a:rPr lang="en-US" sz="4500" dirty="0"/>
              <a:t>Additional details on Neuromancer Technology</a:t>
            </a:r>
          </a:p>
        </p:txBody>
      </p:sp>
    </p:spTree>
    <p:extLst>
      <p:ext uri="{BB962C8B-B14F-4D97-AF65-F5344CB8AC3E}">
        <p14:creationId xmlns:p14="http://schemas.microsoft.com/office/powerpoint/2010/main" val="3922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175409" cy="1092483"/>
          </a:xfrm>
        </p:spPr>
        <p:txBody>
          <a:bodyPr/>
          <a:lstStyle/>
          <a:p>
            <a:r>
              <a:rPr lang="en-US" sz="2400"/>
              <a:t>Learning Stable Policies via Neural Lyapunov</a:t>
            </a:r>
            <a:br>
              <a:rPr lang="en-US" sz="2400"/>
            </a:br>
            <a:r>
              <a:rPr lang="en-US" sz="2400"/>
              <a:t>Differentiable Predictive Control </a:t>
            </a:r>
            <a:endParaRPr lang="en-US" sz="2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8" y="1261108"/>
            <a:ext cx="8175409" cy="2318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127000"/>
            <a:ext cx="102656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Sayak</a:t>
            </a:r>
            <a:r>
              <a:rPr lang="en-US" sz="1000" dirty="0"/>
              <a:t> Mukherjee, </a:t>
            </a:r>
            <a:r>
              <a:rPr lang="en-US" sz="1000" dirty="0" err="1"/>
              <a:t>Ján</a:t>
            </a:r>
            <a:r>
              <a:rPr lang="en-US" sz="1000" dirty="0"/>
              <a:t> </a:t>
            </a:r>
            <a:r>
              <a:rPr lang="en-US" sz="1000" dirty="0" err="1"/>
              <a:t>Drgoňa</a:t>
            </a:r>
            <a:r>
              <a:rPr lang="en-US" sz="1000" dirty="0"/>
              <a:t>, Aaron </a:t>
            </a:r>
            <a:r>
              <a:rPr lang="en-US" sz="1000" dirty="0" err="1"/>
              <a:t>Tuor</a:t>
            </a:r>
            <a:r>
              <a:rPr lang="en-US" sz="1000" dirty="0"/>
              <a:t>, </a:t>
            </a:r>
            <a:r>
              <a:rPr lang="en-US" sz="1200" dirty="0" err="1"/>
              <a:t>Mahantesh</a:t>
            </a:r>
            <a:r>
              <a:rPr lang="en-US" sz="1000" dirty="0"/>
              <a:t> </a:t>
            </a:r>
            <a:r>
              <a:rPr lang="en-US" sz="1000" dirty="0" err="1"/>
              <a:t>Halappanavar</a:t>
            </a:r>
            <a:r>
              <a:rPr lang="en-US" sz="1000" dirty="0"/>
              <a:t>, Draguna Vrabie, </a:t>
            </a:r>
            <a:r>
              <a:rPr lang="en-US" sz="1000" b="1" dirty="0"/>
              <a:t>Neural Lyapunov Differentiable Predictive Control</a:t>
            </a:r>
            <a:r>
              <a:rPr lang="en-US" sz="1000" dirty="0"/>
              <a:t>, </a:t>
            </a:r>
            <a:r>
              <a:rPr lang="en-US" sz="1000" b="0" u="none" strike="noStrike" dirty="0">
                <a:effectLst/>
                <a:hlinkClick r:id="rId6"/>
              </a:rPr>
              <a:t>arXiv:2205.10728</a:t>
            </a:r>
            <a:r>
              <a:rPr lang="en-US" sz="1000" b="1" u="none" strike="noStrike" dirty="0"/>
              <a:t>, </a:t>
            </a:r>
            <a:r>
              <a:rPr lang="en-US" sz="1000" u="none" strike="noStrike" dirty="0"/>
              <a:t>2022</a:t>
            </a:r>
            <a:endParaRPr lang="en-US" sz="1000" dirty="0">
              <a:effectLst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A35DF-3DB4-4B34-9A5C-04EB505B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6D996-EC25-4505-B6AD-0FFBE0FE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Learning Stable via Neural Lyapunov</a:t>
            </a:r>
            <a:br>
              <a:rPr lang="en-US" sz="2800"/>
            </a:br>
            <a:r>
              <a:rPr lang="en-US" sz="2800"/>
              <a:t>Differentiable Predictive Control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CCDF3-4E4A-43A4-BBD7-18D876AA4432}"/>
              </a:ext>
            </a:extLst>
          </p:cNvPr>
          <p:cNvSpPr txBox="1"/>
          <p:nvPr/>
        </p:nvSpPr>
        <p:spPr>
          <a:xfrm>
            <a:off x="1165203" y="6324845"/>
            <a:ext cx="4752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Gaurav </a:t>
            </a:r>
            <a:r>
              <a:rPr lang="en-US" sz="1200" err="1"/>
              <a:t>Manek</a:t>
            </a:r>
            <a:r>
              <a:rPr lang="en-US" sz="1200"/>
              <a:t>, J. Zico Kolter, Learning Stable Deep Dynamics Models,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6978D-CF6B-4ACF-988A-6DC6501C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17" y="2407636"/>
            <a:ext cx="3976336" cy="511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82CF6-8C32-4A87-ADFB-190BCC8C654B}"/>
              </a:ext>
            </a:extLst>
          </p:cNvPr>
          <p:cNvSpPr txBox="1"/>
          <p:nvPr/>
        </p:nvSpPr>
        <p:spPr>
          <a:xfrm>
            <a:off x="1134866" y="2097913"/>
            <a:ext cx="292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Lyapunov stability condition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74DF5-244C-45EC-92DC-286058E7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24" y="3363140"/>
            <a:ext cx="4590658" cy="1090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F12DC-77B5-4D59-84E5-5CC7BBE0A897}"/>
              </a:ext>
            </a:extLst>
          </p:cNvPr>
          <p:cNvSpPr txBox="1"/>
          <p:nvPr/>
        </p:nvSpPr>
        <p:spPr>
          <a:xfrm>
            <a:off x="1134864" y="4538121"/>
            <a:ext cx="4001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Trivial null-space via coordinate shift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99AFA-3918-4B0C-92BA-BA802631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64" y="4826421"/>
            <a:ext cx="3634961" cy="594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7A039C-FC30-415B-8DDA-DFC3CA613B74}"/>
              </a:ext>
            </a:extLst>
          </p:cNvPr>
          <p:cNvSpPr txBox="1"/>
          <p:nvPr/>
        </p:nvSpPr>
        <p:spPr>
          <a:xfrm>
            <a:off x="1134864" y="1573941"/>
            <a:ext cx="48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Neural Lyapunov Functions</a:t>
            </a:r>
            <a:endParaRPr lang="en-US" sz="24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A1D0D1-F76F-4D77-8F6B-AF5911241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525"/>
          <a:stretch/>
        </p:blipFill>
        <p:spPr>
          <a:xfrm>
            <a:off x="1190117" y="5758062"/>
            <a:ext cx="4799013" cy="400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114302-7DF2-4674-A505-8DEDC89DFE9D}"/>
              </a:ext>
            </a:extLst>
          </p:cNvPr>
          <p:cNvSpPr txBox="1"/>
          <p:nvPr/>
        </p:nvSpPr>
        <p:spPr>
          <a:xfrm>
            <a:off x="1165203" y="5387352"/>
            <a:ext cx="4001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Lyapunov regularization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6E9FE-30F9-411C-8684-4AD300EDC9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17"/>
          <a:stretch/>
        </p:blipFill>
        <p:spPr>
          <a:xfrm>
            <a:off x="6791636" y="1908676"/>
            <a:ext cx="4387783" cy="2275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04795F-C31D-4E7F-B7F1-2F5E0A8C307E}"/>
              </a:ext>
            </a:extLst>
          </p:cNvPr>
          <p:cNvSpPr txBox="1"/>
          <p:nvPr/>
        </p:nvSpPr>
        <p:spPr>
          <a:xfrm>
            <a:off x="6791636" y="1573941"/>
            <a:ext cx="48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Neural Lyapunov DPC</a:t>
            </a:r>
            <a:endParaRPr lang="en-US" sz="2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1DA81-78C4-4625-8336-34EB9144D370}"/>
              </a:ext>
            </a:extLst>
          </p:cNvPr>
          <p:cNvSpPr txBox="1"/>
          <p:nvPr/>
        </p:nvSpPr>
        <p:spPr>
          <a:xfrm>
            <a:off x="1165203" y="2996881"/>
            <a:ext cx="292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Input-convex neural network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C290D-85A9-4158-9250-82366C994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792" y="4183412"/>
            <a:ext cx="4150082" cy="19627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BAB32-453C-4DA2-B673-77566EF78E60}"/>
              </a:ext>
            </a:extLst>
          </p:cNvPr>
          <p:cNvSpPr txBox="1"/>
          <p:nvPr/>
        </p:nvSpPr>
        <p:spPr>
          <a:xfrm>
            <a:off x="6058704" y="6140179"/>
            <a:ext cx="6040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Sayak Mukherjee, Ján Drgoňa, Aaron Tuor, Mahantesh Halappanavar, Draguna Vrabie, </a:t>
            </a:r>
            <a:r>
              <a:rPr lang="en-US" sz="1200" b="1" dirty="0"/>
              <a:t>Neural Lyapunov Differentiable Predictive Control</a:t>
            </a:r>
            <a:r>
              <a:rPr lang="en-US" sz="1200" dirty="0"/>
              <a:t>, </a:t>
            </a:r>
            <a:r>
              <a:rPr lang="en-US" sz="1200" b="0" u="none" strike="noStrike" dirty="0">
                <a:effectLst/>
                <a:hlinkClick r:id="rId9"/>
              </a:rPr>
              <a:t>arXiv:2205.10728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Systems Control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300459" y="1454916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Model Predictive Control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7877222" y="1440150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94405"/>
            <a:ext cx="10836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</a:t>
            </a:r>
            <a:r>
              <a:rPr lang="en-US" sz="1200" b="1" dirty="0">
                <a:ea typeface="Times New Roman" panose="02020603050405020304" pitchFamily="18" charset="0"/>
                <a:cs typeface="Ü_ò¯F95'38Ü…©5'77J"/>
              </a:rPr>
              <a:t>All You Need to Know About Model Predictive Control for Buildings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</a:t>
            </a:r>
            <a:r>
              <a:rPr lang="en-US" sz="1200" b="1" dirty="0"/>
              <a:t>Challenges of real-world reinforcement learning</a:t>
            </a:r>
            <a:r>
              <a:rPr lang="en-US" sz="1200" dirty="0"/>
              <a:t>,”, 2019. </a:t>
            </a:r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5" y="1529750"/>
            <a:ext cx="21627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88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2D115E-E912-45C7-8994-C7EBA29197E5}"/>
              </a:ext>
            </a:extLst>
          </p:cNvPr>
          <p:cNvSpPr/>
          <p:nvPr/>
        </p:nvSpPr>
        <p:spPr>
          <a:xfrm>
            <a:off x="1129072" y="5797106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parametric programming (DPP): </a:t>
            </a:r>
            <a:r>
              <a:rPr lang="en-US" sz="2000" dirty="0"/>
              <a:t>a unifying approach for data-driven parametric programming optimization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54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 </a:t>
            </a:r>
            <a:br>
              <a:rPr lang="en-US" dirty="0"/>
            </a:br>
            <a:r>
              <a:rPr lang="en-US" dirty="0" err="1"/>
              <a:t>NeuroMANCER</a:t>
            </a:r>
            <a:r>
              <a:rPr lang="en-US" dirty="0"/>
              <a:t> toolbox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6" y="1910033"/>
            <a:ext cx="5825192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dev_data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test_data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sampled parameter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nm.MLP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parametric solution map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	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objective function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+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 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constraints = [con_1, con_2]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(objectives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constraints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Problem(components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differentiable optimization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,train_data,dev_data,test_data,optimizer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66" y="1910033"/>
            <a:ext cx="5187318" cy="151896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3F49-38D2-4E82-AA94-A135FF960D2C}"/>
              </a:ext>
            </a:extLst>
          </p:cNvPr>
          <p:cNvSpPr txBox="1"/>
          <p:nvPr/>
        </p:nvSpPr>
        <p:spPr>
          <a:xfrm>
            <a:off x="7081951" y="5660372"/>
            <a:ext cx="465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>
                <a:latin typeface="Arial"/>
                <a:cs typeface="Arial"/>
                <a:hlinkClick r:id="rId4"/>
              </a:rPr>
              <a:t>https://github.com/pnnl/neuromancer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3" name="Picture 6" descr="PyTorch v1.0 release: Tensors and Dynamic neural networks in Python">
            <a:extLst>
              <a:ext uri="{FF2B5EF4-FFF2-40B4-BE49-F238E27FC236}">
                <a16:creationId xmlns:a16="http://schemas.microsoft.com/office/drawing/2014/main" id="{554E3E6E-3595-0BB9-B6F6-B12683A9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0" y="5195661"/>
            <a:ext cx="2181679" cy="4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E9ADAC-50C2-4C0B-A46A-7342F1A912D9}"/>
              </a:ext>
            </a:extLst>
          </p:cNvPr>
          <p:cNvSpPr txBox="1"/>
          <p:nvPr/>
        </p:nvSpPr>
        <p:spPr>
          <a:xfrm>
            <a:off x="6764821" y="3869562"/>
            <a:ext cx="5544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965" indent="-227965" algn="ctr"/>
            <a:r>
              <a:rPr lang="en-US" sz="1800" b="1" dirty="0"/>
              <a:t>Neural Modules with Adaptive Nonlinear Constraints and Efficient Regularizations</a:t>
            </a:r>
          </a:p>
        </p:txBody>
      </p:sp>
    </p:spTree>
    <p:extLst>
      <p:ext uri="{BB962C8B-B14F-4D97-AF65-F5344CB8AC3E}">
        <p14:creationId xmlns:p14="http://schemas.microsoft.com/office/powerpoint/2010/main" val="18144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26317</TotalTime>
  <Words>1725</Words>
  <Application>Microsoft Office PowerPoint</Application>
  <PresentationFormat>Widescreen</PresentationFormat>
  <Paragraphs>272</Paragraphs>
  <Slides>28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Challenge 1: Systems Modeling </vt:lpstr>
      <vt:lpstr>Challenge 2: Systems Control</vt:lpstr>
      <vt:lpstr>Landscape of Optimization Methods </vt:lpstr>
      <vt:lpstr>Landscape of Optimization Methods </vt:lpstr>
      <vt:lpstr>Differentiable Parametric Programming: Generalization of PINNs</vt:lpstr>
      <vt:lpstr>Differentiable Parametric Programming: Generalization of PINNs</vt:lpstr>
      <vt:lpstr>Differentiable Parametric Programming: Generalization of PINNs</vt:lpstr>
      <vt:lpstr>Differentiable Parametric Programming:  NeuroMANCER toolbox</vt:lpstr>
      <vt:lpstr>Differentiable Parametric Programming: Computational Graphs</vt:lpstr>
      <vt:lpstr>Neural State Space Models</vt:lpstr>
      <vt:lpstr>Bottom-Up Approach: Structured Linear Maps (SLiM)</vt:lpstr>
      <vt:lpstr>Modeling Thermal Dynamics</vt:lpstr>
      <vt:lpstr>Open-loop Trajectories of Linear Model</vt:lpstr>
      <vt:lpstr>Open-loop Trajectories of Neural Model</vt:lpstr>
      <vt:lpstr>Differentiable Predictive Control</vt:lpstr>
      <vt:lpstr> Learning to Stabilize Unstable System </vt:lpstr>
      <vt:lpstr>Differentiable Computational Graphs and Model-based Policy Gradients</vt:lpstr>
      <vt:lpstr>Dynamics of DPC Control Policy Learning </vt:lpstr>
      <vt:lpstr>Stochastic Differentiable Predictive Control</vt:lpstr>
      <vt:lpstr>Economic Differentiable Predictive Control of Building Energy System</vt:lpstr>
      <vt:lpstr>Dynamics-Aware Economic Redispatch via Differentiable Predictive Control</vt:lpstr>
      <vt:lpstr>Embedded Implementation of DPC</vt:lpstr>
      <vt:lpstr>Conclusion</vt:lpstr>
      <vt:lpstr>NeuroMANCER</vt:lpstr>
      <vt:lpstr>Additional details on Neuromancer Technology</vt:lpstr>
      <vt:lpstr>Learning Stable Policies via Neural Lyapunov Differentiable Predictive Control </vt:lpstr>
      <vt:lpstr>Learning Stable via Neural Lyapunov Differentiable Predictive Control 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2022-09-27T10:39:55Z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